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4" r:id="rId4"/>
    <p:sldId id="269" r:id="rId5"/>
    <p:sldId id="270" r:id="rId6"/>
    <p:sldId id="260" r:id="rId7"/>
    <p:sldId id="257" r:id="rId8"/>
    <p:sldId id="275" r:id="rId9"/>
    <p:sldId id="276" r:id="rId10"/>
    <p:sldId id="267" r:id="rId11"/>
    <p:sldId id="271" r:id="rId12"/>
    <p:sldId id="258" r:id="rId13"/>
    <p:sldId id="261" r:id="rId14"/>
    <p:sldId id="262" r:id="rId15"/>
    <p:sldId id="265" r:id="rId16"/>
    <p:sldId id="278" r:id="rId17"/>
    <p:sldId id="277" r:id="rId18"/>
    <p:sldId id="259" r:id="rId19"/>
    <p:sldId id="274" r:id="rId20"/>
    <p:sldId id="272" r:id="rId21"/>
    <p:sldId id="273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rsxinwang/PycharmProjects/stackDataDeal/deal_with_data/man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集装箱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126.04</c:v>
                </c:pt>
                <c:pt idx="1">
                  <c:v>134.81</c:v>
                </c:pt>
                <c:pt idx="2">
                  <c:v>138.38</c:v>
                </c:pt>
                <c:pt idx="3">
                  <c:v>135.38999999999999</c:v>
                </c:pt>
                <c:pt idx="4">
                  <c:v>133.44999999999999</c:v>
                </c:pt>
                <c:pt idx="5">
                  <c:v>149.06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散杂货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16.82</c:v>
                </c:pt>
                <c:pt idx="1">
                  <c:v>18.45</c:v>
                </c:pt>
                <c:pt idx="2">
                  <c:v>18.190000000000001</c:v>
                </c:pt>
                <c:pt idx="3">
                  <c:v>17.03</c:v>
                </c:pt>
                <c:pt idx="4">
                  <c:v>12.71</c:v>
                </c:pt>
                <c:pt idx="5">
                  <c:v>13.65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港口物流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173</c:v>
                </c:pt>
                <c:pt idx="1">
                  <c:v>197.1</c:v>
                </c:pt>
                <c:pt idx="2">
                  <c:v>202.12</c:v>
                </c:pt>
                <c:pt idx="3">
                  <c:v>201.34</c:v>
                </c:pt>
                <c:pt idx="4">
                  <c:v>73.14</c:v>
                </c:pt>
                <c:pt idx="5">
                  <c:v>103.72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港口服务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21.15</c:v>
                </c:pt>
                <c:pt idx="1">
                  <c:v>20.56</c:v>
                </c:pt>
                <c:pt idx="2">
                  <c:v>21.69</c:v>
                </c:pt>
                <c:pt idx="3">
                  <c:v>23.46</c:v>
                </c:pt>
                <c:pt idx="4">
                  <c:v>22.62</c:v>
                </c:pt>
                <c:pt idx="5">
                  <c:v>26.56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其他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26.77</c:v>
                </c:pt>
                <c:pt idx="1">
                  <c:v>67.650000000000006</c:v>
                </c:pt>
                <c:pt idx="2">
                  <c:v>69.59</c:v>
                </c:pt>
                <c:pt idx="3">
                  <c:v>49.69</c:v>
                </c:pt>
                <c:pt idx="4">
                  <c:v>48.17</c:v>
                </c:pt>
                <c:pt idx="5">
                  <c:v>70.12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科大讯飞历年净利润 </a:t>
            </a:r>
            <a:r>
              <a:rPr lang="en-US" altLang="zh-CN"/>
              <a:t>&amp; </a:t>
            </a:r>
            <a:r>
              <a:rPr lang="zh-CN" altLang="en-US"/>
              <a:t>经营活动现金净额（单位：亿元）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净利润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科大讯飞!$D$2:$D$14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E3-5542-A028-DAF01F9478ED}"/>
            </c:ext>
          </c:extLst>
        </c:ser>
        <c:ser>
          <c:idx val="1"/>
          <c:order val="1"/>
          <c:tx>
            <c:v>经营活动现金净额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科大讯飞!$E$2:$E$14</c:f>
              <c:numCache>
                <c:formatCode>General</c:formatCode>
                <c:ptCount val="13"/>
                <c:pt idx="0">
                  <c:v>0.66</c:v>
                </c:pt>
                <c:pt idx="1">
                  <c:v>0.89</c:v>
                </c:pt>
                <c:pt idx="2">
                  <c:v>1.17</c:v>
                </c:pt>
                <c:pt idx="3">
                  <c:v>1.62</c:v>
                </c:pt>
                <c:pt idx="4">
                  <c:v>2.96</c:v>
                </c:pt>
                <c:pt idx="5">
                  <c:v>4.2</c:v>
                </c:pt>
                <c:pt idx="6">
                  <c:v>5.15</c:v>
                </c:pt>
                <c:pt idx="7">
                  <c:v>2.99</c:v>
                </c:pt>
                <c:pt idx="8">
                  <c:v>3.62</c:v>
                </c:pt>
                <c:pt idx="9">
                  <c:v>11.48</c:v>
                </c:pt>
                <c:pt idx="10">
                  <c:v>15.31</c:v>
                </c:pt>
                <c:pt idx="11">
                  <c:v>22.7</c:v>
                </c:pt>
                <c:pt idx="12">
                  <c:v>8.93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E3-5542-A028-DAF01F9478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历年收入成本构成（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90932578740158E-2"/>
          <c:y val="0.1088908028487449"/>
          <c:w val="0.88490317421259845"/>
          <c:h val="0.81006140440075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qian!$B$1</c:f>
              <c:strCache>
                <c:ptCount val="1"/>
                <c:pt idx="0">
                  <c:v>营业成本 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qian!$B$2:$B$7</c:f>
              <c:numCache>
                <c:formatCode>General</c:formatCode>
                <c:ptCount val="6"/>
                <c:pt idx="0">
                  <c:v>69.91</c:v>
                </c:pt>
                <c:pt idx="1">
                  <c:v>66.290000000000006</c:v>
                </c:pt>
                <c:pt idx="2">
                  <c:v>68.25</c:v>
                </c:pt>
                <c:pt idx="3">
                  <c:v>69.290000000000006</c:v>
                </c:pt>
                <c:pt idx="4">
                  <c:v>63.66</c:v>
                </c:pt>
                <c:pt idx="5">
                  <c:v>59.28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D-4F93-A70F-7307EAF06EC0}"/>
            </c:ext>
          </c:extLst>
        </c:ser>
        <c:ser>
          <c:idx val="1"/>
          <c:order val="1"/>
          <c:tx>
            <c:strRef>
              <c:f>qian!$C$1</c:f>
              <c:strCache>
                <c:ptCount val="1"/>
                <c:pt idx="0">
                  <c:v>营业税金及附加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qian!$C$2:$C$7</c:f>
              <c:numCache>
                <c:formatCode>General</c:formatCode>
                <c:ptCount val="6"/>
                <c:pt idx="0">
                  <c:v>0.83</c:v>
                </c:pt>
                <c:pt idx="1">
                  <c:v>2.65</c:v>
                </c:pt>
                <c:pt idx="2">
                  <c:v>0.98</c:v>
                </c:pt>
                <c:pt idx="3">
                  <c:v>0.94</c:v>
                </c:pt>
                <c:pt idx="4">
                  <c:v>1.88</c:v>
                </c:pt>
                <c:pt idx="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D-4F93-A70F-7307EAF06EC0}"/>
            </c:ext>
          </c:extLst>
        </c:ser>
        <c:ser>
          <c:idx val="2"/>
          <c:order val="2"/>
          <c:tx>
            <c:strRef>
              <c:f>qian!$D$1</c:f>
              <c:strCache>
                <c:ptCount val="1"/>
                <c:pt idx="0">
                  <c:v>销售费用 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qian!$D$2:$D$7</c:f>
              <c:numCache>
                <c:formatCode>General</c:formatCode>
                <c:ptCount val="6"/>
                <c:pt idx="0">
                  <c:v>0.12</c:v>
                </c:pt>
                <c:pt idx="1">
                  <c:v>0.23</c:v>
                </c:pt>
                <c:pt idx="2">
                  <c:v>0.24</c:v>
                </c:pt>
                <c:pt idx="3">
                  <c:v>0.22</c:v>
                </c:pt>
                <c:pt idx="4">
                  <c:v>0.61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D-4F93-A70F-7307EAF06EC0}"/>
            </c:ext>
          </c:extLst>
        </c:ser>
        <c:ser>
          <c:idx val="3"/>
          <c:order val="3"/>
          <c:tx>
            <c:strRef>
              <c:f>qian!$E$1</c:f>
              <c:strCache>
                <c:ptCount val="1"/>
                <c:pt idx="0">
                  <c:v>管理费用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qian!$E$2:$E$7</c:f>
              <c:numCache>
                <c:formatCode>General</c:formatCode>
                <c:ptCount val="6"/>
                <c:pt idx="0">
                  <c:v>8.16</c:v>
                </c:pt>
                <c:pt idx="1">
                  <c:v>7.83</c:v>
                </c:pt>
                <c:pt idx="2">
                  <c:v>8.01</c:v>
                </c:pt>
                <c:pt idx="3">
                  <c:v>8.69</c:v>
                </c:pt>
                <c:pt idx="4">
                  <c:v>12.72</c:v>
                </c:pt>
                <c:pt idx="5">
                  <c:v>12.15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C-EC47-95A5-929628953FCC}"/>
            </c:ext>
          </c:extLst>
        </c:ser>
        <c:ser>
          <c:idx val="4"/>
          <c:order val="4"/>
          <c:tx>
            <c:strRef>
              <c:f>qian!$F$1</c:f>
              <c:strCache>
                <c:ptCount val="1"/>
                <c:pt idx="0">
                  <c:v>研发费用 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0.13</c:v>
                </c:pt>
                <c:pt idx="3">
                  <c:v>0.13</c:v>
                </c:pt>
                <c:pt idx="4">
                  <c:v>0.31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C-EC47-95A5-929628953FCC}"/>
            </c:ext>
          </c:extLst>
        </c:ser>
        <c:ser>
          <c:idx val="5"/>
          <c:order val="5"/>
          <c:tx>
            <c:strRef>
              <c:f>qian!$G$1</c:f>
              <c:strCache>
                <c:ptCount val="1"/>
                <c:pt idx="0">
                  <c:v>经营活动产生利润 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qian!$G$2:$G$7</c:f>
              <c:numCache>
                <c:formatCode>General</c:formatCode>
                <c:ptCount val="6"/>
                <c:pt idx="0">
                  <c:v>20.94</c:v>
                </c:pt>
                <c:pt idx="1">
                  <c:v>22.98</c:v>
                </c:pt>
                <c:pt idx="2">
                  <c:v>22.35</c:v>
                </c:pt>
                <c:pt idx="3">
                  <c:v>20.71</c:v>
                </c:pt>
                <c:pt idx="4">
                  <c:v>20.79</c:v>
                </c:pt>
                <c:pt idx="5">
                  <c:v>25.09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2-4841-97A0-647C9725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918671"/>
        <c:axId val="446915343"/>
      </c:barChart>
      <c:catAx>
        <c:axId val="44691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5343"/>
        <c:crosses val="autoZero"/>
        <c:auto val="1"/>
        <c:lblAlgn val="ctr"/>
        <c:lblOffset val="1"/>
        <c:noMultiLvlLbl val="0"/>
      </c:catAx>
      <c:valAx>
        <c:axId val="446915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2022/9/17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69ABDE-F3E5-A943-91F3-D6A6AD0B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9" y="774700"/>
            <a:ext cx="119253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AD6B23-8146-1F4F-B88A-6AB004BD5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15" y="1694942"/>
            <a:ext cx="10974803" cy="40840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4C03D9-62E5-CB40-9A06-90360199B935}"/>
              </a:ext>
            </a:extLst>
          </p:cNvPr>
          <p:cNvSpPr txBox="1"/>
          <p:nvPr/>
        </p:nvSpPr>
        <p:spPr>
          <a:xfrm>
            <a:off x="1534160" y="629920"/>
            <a:ext cx="52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ROE</a:t>
            </a:r>
            <a:r>
              <a:rPr kumimoji="1" lang="zh-CN" altLang="en-US" dirty="0"/>
              <a:t>中包含了投资银行获取的收益</a:t>
            </a:r>
            <a:r>
              <a:rPr kumimoji="1" lang="en-US" altLang="zh-CN" dirty="0"/>
              <a:t>45</a:t>
            </a:r>
            <a:r>
              <a:rPr kumimoji="1" lang="zh-CN" altLang="en-US" dirty="0"/>
              <a:t>亿，占比极高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BAAA48-49C2-E508-271B-3330909D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1611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0F9CB8-AE76-944C-92CB-7E2B9BFC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7"/>
            <a:ext cx="12192000" cy="45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330C2C-A48B-8643-98F5-9F34F85AD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554" y="643467"/>
            <a:ext cx="913289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308799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3315250-2B82-7A40-B691-EF7CBFD6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29" y="2395686"/>
            <a:ext cx="2942307" cy="287061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7EF4D8-DBB9-6942-8187-5FB28A59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65" y="-124348"/>
            <a:ext cx="3387577" cy="21507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435878"/>
              </p:ext>
            </p:extLst>
          </p:nvPr>
        </p:nvGraphicFramePr>
        <p:xfrm>
          <a:off x="2779640" y="1392001"/>
          <a:ext cx="8114317" cy="471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A63DBE-799A-1E44-964F-FFB9044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33400"/>
            <a:ext cx="11480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2915</TotalTime>
  <Words>168</Words>
  <Application>Microsoft Macintosh PowerPoint</Application>
  <PresentationFormat>宽屏</PresentationFormat>
  <Paragraphs>18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122</cp:revision>
  <dcterms:created xsi:type="dcterms:W3CDTF">2022-08-10T13:56:09Z</dcterms:created>
  <dcterms:modified xsi:type="dcterms:W3CDTF">2022-09-17T08:36:03Z</dcterms:modified>
</cp:coreProperties>
</file>